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4"/>
  </p:notesMasterIdLst>
  <p:handoutMasterIdLst>
    <p:handoutMasterId r:id="rId25"/>
  </p:handoutMasterIdLst>
  <p:sldIdLst>
    <p:sldId id="256" r:id="rId5"/>
    <p:sldId id="466" r:id="rId6"/>
    <p:sldId id="483" r:id="rId7"/>
    <p:sldId id="484" r:id="rId8"/>
    <p:sldId id="485" r:id="rId9"/>
    <p:sldId id="486" r:id="rId10"/>
    <p:sldId id="490" r:id="rId11"/>
    <p:sldId id="489" r:id="rId12"/>
    <p:sldId id="487" r:id="rId13"/>
    <p:sldId id="447" r:id="rId14"/>
    <p:sldId id="480" r:id="rId15"/>
    <p:sldId id="444" r:id="rId16"/>
    <p:sldId id="481" r:id="rId17"/>
    <p:sldId id="476" r:id="rId18"/>
    <p:sldId id="452" r:id="rId19"/>
    <p:sldId id="477" r:id="rId20"/>
    <p:sldId id="482" r:id="rId21"/>
    <p:sldId id="478" r:id="rId22"/>
    <p:sldId id="459" r:id="rId23"/>
  </p:sldIdLst>
  <p:sldSz cx="9144000" cy="5143500" type="screen16x9"/>
  <p:notesSz cx="6858000" cy="9144000"/>
  <p:defaultTextStyle>
    <a:defPPr>
      <a:defRPr lang="en-US"/>
    </a:defPPr>
    <a:lvl1pPr marL="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6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F0000"/>
    <a:srgbClr val="EA5420"/>
    <a:srgbClr val="B33C3D"/>
    <a:srgbClr val="E12728"/>
    <a:srgbClr val="E02F27"/>
    <a:srgbClr val="595959"/>
    <a:srgbClr val="FEFBF9"/>
    <a:srgbClr val="444444"/>
    <a:srgbClr val="EE4530"/>
    <a:srgbClr val="118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650" autoAdjust="0"/>
  </p:normalViewPr>
  <p:slideViewPr>
    <p:cSldViewPr snapToGrid="0" snapToObjects="1">
      <p:cViewPr varScale="1">
        <p:scale>
          <a:sx n="99" d="100"/>
          <a:sy n="99" d="100"/>
        </p:scale>
        <p:origin x="350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6F67E-7E01-6E4A-A691-B26D3AA73E43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E3946-ADB2-F240-896C-C51FF265C3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121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779A6-EF66-6A4D-B6CC-FEB65EB86943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6B932-DFC9-AA42-BB88-A7A959C3C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37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81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16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95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79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6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56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92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2D6D-1765-4EB8-9557-5972FB805D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6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2D6D-1765-4EB8-9557-5972FB805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6B932-DFC9-AA42-BB88-A7A959C3C49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96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12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74726" y="3608917"/>
            <a:ext cx="192435" cy="176972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05063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85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6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85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6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85" indent="0">
              <a:buNone/>
              <a:defRPr sz="1000"/>
            </a:lvl3pPr>
            <a:lvl4pPr marL="1371430" indent="0">
              <a:buNone/>
              <a:defRPr sz="900"/>
            </a:lvl4pPr>
            <a:lvl5pPr marL="1828571" indent="0">
              <a:buNone/>
              <a:defRPr sz="900"/>
            </a:lvl5pPr>
            <a:lvl6pPr marL="2285715" indent="0">
              <a:buNone/>
              <a:defRPr sz="900"/>
            </a:lvl6pPr>
            <a:lvl7pPr marL="2742856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85" indent="0">
              <a:buNone/>
              <a:defRPr sz="2400"/>
            </a:lvl3pPr>
            <a:lvl4pPr marL="1371430" indent="0">
              <a:buNone/>
              <a:defRPr sz="2000"/>
            </a:lvl4pPr>
            <a:lvl5pPr marL="1828571" indent="0">
              <a:buNone/>
              <a:defRPr sz="2000"/>
            </a:lvl5pPr>
            <a:lvl6pPr marL="2285715" indent="0">
              <a:buNone/>
              <a:defRPr sz="2000"/>
            </a:lvl6pPr>
            <a:lvl7pPr marL="2742856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85" indent="0">
              <a:buNone/>
              <a:defRPr sz="1000"/>
            </a:lvl3pPr>
            <a:lvl4pPr marL="1371430" indent="0">
              <a:buNone/>
              <a:defRPr sz="900"/>
            </a:lvl4pPr>
            <a:lvl5pPr marL="1828571" indent="0">
              <a:buNone/>
              <a:defRPr sz="900"/>
            </a:lvl5pPr>
            <a:lvl6pPr marL="2285715" indent="0">
              <a:buNone/>
              <a:defRPr sz="900"/>
            </a:lvl6pPr>
            <a:lvl7pPr marL="2742856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1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6" indent="-342856" algn="l" defTabSz="45714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45714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4571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45714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45714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0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tif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tif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.png"/><Relationship Id="rId9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tif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05297" y="1405785"/>
            <a:ext cx="2901736" cy="193898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—— 2017 </a:t>
            </a:r>
            <a:r>
              <a:rPr kumimoji="1" lang="en-US" altLang="zh-CN" sz="20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——</a:t>
            </a:r>
          </a:p>
          <a:p>
            <a:pPr algn="ctr">
              <a:lnSpc>
                <a:spcPct val="120000"/>
              </a:lnSpc>
            </a:pPr>
            <a:endParaRPr kumimoji="1" lang="en-US" altLang="zh-CN" sz="2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endParaRPr kumimoji="1" lang="en-US" altLang="zh-CN" sz="2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40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桔牛 手艺人</a:t>
            </a:r>
            <a:endParaRPr kumimoji="1" lang="zh-CN" altLang="en-US" sz="4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541" y="12046404"/>
            <a:ext cx="3321050" cy="1400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941" y="12198804"/>
            <a:ext cx="3321050" cy="1400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341" y="12351204"/>
            <a:ext cx="3321050" cy="1400443"/>
          </a:xfrm>
          <a:prstGeom prst="rect">
            <a:avLst/>
          </a:prstGeom>
        </p:spPr>
      </p:pic>
      <p:pic>
        <p:nvPicPr>
          <p:cNvPr id="1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7791" y="126555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741" y="12503604"/>
            <a:ext cx="3321050" cy="14004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1" y="137706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100520" y="90187"/>
            <a:ext cx="4395364" cy="479514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细节补充说明</a:t>
            </a:r>
            <a:endParaRPr lang="zh-CN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Shape 98"/>
          <p:cNvSpPr txBox="1">
            <a:spLocks/>
          </p:cNvSpPr>
          <p:nvPr/>
        </p:nvSpPr>
        <p:spPr>
          <a:xfrm>
            <a:off x="108626" y="78116"/>
            <a:ext cx="6185136" cy="498465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反向圈商品规则说明</a:t>
            </a:r>
            <a:r>
              <a:rPr lang="en-US" altLang="zh-CN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泛行业</a:t>
            </a:r>
            <a:endParaRPr lang="zh-CN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Shape 98"/>
          <p:cNvSpPr txBox="1">
            <a:spLocks/>
          </p:cNvSpPr>
          <p:nvPr/>
        </p:nvSpPr>
        <p:spPr>
          <a:xfrm>
            <a:off x="954448" y="2703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PC-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进入 桔牛手艺人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方式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r>
                <a:rPr lang="en-US" altLang="zh-CN" dirty="0">
                  <a:solidFill>
                    <a:prstClr val="white"/>
                  </a:solidFill>
                  <a:latin typeface="Calibri"/>
                  <a:ea typeface="宋体"/>
                </a:rPr>
                <a:t>4</a:t>
              </a:r>
              <a:endParaRPr lang="zh-CN" altLang="en-US" dirty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</p:grpSp>
      <p:pic>
        <p:nvPicPr>
          <p:cNvPr id="1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6263" y="2086743"/>
            <a:ext cx="1800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方式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从大家熟悉的</a:t>
            </a:r>
            <a:endParaRPr kumimoji="1" lang="en-US" altLang="zh-CN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泛行业商品管理</a:t>
            </a:r>
            <a:endParaRPr kumimoji="1" lang="en-US" altLang="zh-CN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【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桔牛商品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】</a:t>
            </a:r>
          </a:p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进入即可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7" y="948966"/>
            <a:ext cx="5702300" cy="41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8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100520" y="90187"/>
            <a:ext cx="4395364" cy="479514"/>
          </a:xfrm>
          <a:prstGeom prst="rect">
            <a:avLst/>
          </a:prstGeom>
          <a:noFill/>
          <a:ln>
            <a:noFill/>
          </a:ln>
        </p:spPr>
        <p:txBody>
          <a:bodyPr lIns="91370" tIns="91370" rIns="91370" bIns="9137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细节补充说明</a:t>
            </a:r>
            <a:endParaRPr lang="zh-CN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Shape 98"/>
          <p:cNvSpPr txBox="1">
            <a:spLocks/>
          </p:cNvSpPr>
          <p:nvPr/>
        </p:nvSpPr>
        <p:spPr>
          <a:xfrm>
            <a:off x="108626" y="78116"/>
            <a:ext cx="6185136" cy="498465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反向圈商品规则说明</a:t>
            </a:r>
            <a:r>
              <a:rPr lang="en-US" altLang="zh-CN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泛行业</a:t>
            </a:r>
            <a:endParaRPr lang="zh-CN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Shape 98"/>
          <p:cNvSpPr txBox="1">
            <a:spLocks/>
          </p:cNvSpPr>
          <p:nvPr/>
        </p:nvSpPr>
        <p:spPr>
          <a:xfrm>
            <a:off x="954448" y="2703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PC-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进入 桔牛手艺人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方式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B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r>
                <a:rPr lang="en-US" altLang="zh-CN" dirty="0">
                  <a:solidFill>
                    <a:prstClr val="white"/>
                  </a:solidFill>
                  <a:latin typeface="Calibri"/>
                  <a:ea typeface="宋体"/>
                </a:rPr>
                <a:t>5</a:t>
              </a:r>
              <a:endParaRPr lang="zh-CN" altLang="en-US" dirty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</p:grpSp>
      <p:pic>
        <p:nvPicPr>
          <p:cNvPr id="1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6263" y="2086743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方式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B</a:t>
            </a:r>
          </a:p>
          <a:p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从服务市场</a:t>
            </a:r>
            <a:endParaRPr kumimoji="1" lang="en-US" altLang="zh-CN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【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桔牛手艺人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】</a:t>
            </a:r>
          </a:p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也同样可以进入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1" y="1055226"/>
            <a:ext cx="4454037" cy="4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8"/>
          <p:cNvSpPr txBox="1">
            <a:spLocks/>
          </p:cNvSpPr>
          <p:nvPr/>
        </p:nvSpPr>
        <p:spPr>
          <a:xfrm>
            <a:off x="948687" y="265996"/>
            <a:ext cx="558692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设置 桔牛手艺人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4" name="直接连接符 6"/>
          <p:cNvCxnSpPr/>
          <p:nvPr/>
        </p:nvCxnSpPr>
        <p:spPr>
          <a:xfrm rot="10800000" flipH="1" flipV="1">
            <a:off x="-3784" y="534835"/>
            <a:ext cx="540000" cy="1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>
            <a:spLocks noChangeAspect="1"/>
          </p:cNvSpPr>
          <p:nvPr/>
        </p:nvSpPr>
        <p:spPr>
          <a:xfrm rot="5400000">
            <a:off x="390762" y="32499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/>
            <a:endParaRPr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423470" y="381804"/>
            <a:ext cx="357190" cy="28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156">
              <a:spcBef>
                <a:spcPct val="0"/>
              </a:spcBef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6216" y="9761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添加手艺人信息 （ 服务商可以代操作）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65" y="1557097"/>
            <a:ext cx="7549763" cy="33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8"/>
          <p:cNvSpPr txBox="1">
            <a:spLocks/>
          </p:cNvSpPr>
          <p:nvPr/>
        </p:nvSpPr>
        <p:spPr>
          <a:xfrm>
            <a:off x="948687" y="265996"/>
            <a:ext cx="558692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设置 桔牛手艺人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4" name="直接连接符 6"/>
          <p:cNvCxnSpPr/>
          <p:nvPr/>
        </p:nvCxnSpPr>
        <p:spPr>
          <a:xfrm rot="10800000" flipH="1" flipV="1">
            <a:off x="-3784" y="534835"/>
            <a:ext cx="540000" cy="1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>
            <a:spLocks noChangeAspect="1"/>
          </p:cNvSpPr>
          <p:nvPr/>
        </p:nvSpPr>
        <p:spPr>
          <a:xfrm rot="5400000">
            <a:off x="390762" y="32499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/>
            <a:endParaRPr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423470" y="381804"/>
            <a:ext cx="357190" cy="28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156">
              <a:spcBef>
                <a:spcPct val="0"/>
              </a:spcBef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0762" y="87739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手艺人排班（排版后才会在对应时间在门店显示）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97" y="1367123"/>
            <a:ext cx="6503063" cy="35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74172" y="1808284"/>
            <a:ext cx="5985163" cy="101697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/>
              <a:t>来看看顾客体验吧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74624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桔牛手艺人 </a:t>
            </a:r>
            <a:r>
              <a:rPr lang="mr-IN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–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顾客预订流程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0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21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9393799" y="5355226"/>
            <a:ext cx="2566988" cy="39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9pPr>
          </a:lstStyle>
          <a:p>
            <a:pPr algn="ctr"/>
            <a:r>
              <a:rPr kumimoji="0" lang="zh-CN" altLang="en-US" sz="9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口碑首页专属优惠（券）</a:t>
            </a:r>
            <a:endParaRPr kumimoji="0" lang="en-US" altLang="zh-CN" sz="97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0" lang="zh-CN" altLang="en-US" sz="9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口碑首页大牌抢购（商品秒杀）</a:t>
            </a:r>
          </a:p>
        </p:txBody>
      </p:sp>
      <p:pic>
        <p:nvPicPr>
          <p:cNvPr id="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013" y="6152458"/>
            <a:ext cx="4013200" cy="36703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22496" y="960522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进入门店选择手艺人  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-&gt;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填写手机号 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-&gt;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预约成功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904" y="1375743"/>
            <a:ext cx="2046907" cy="36389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96" y="1381577"/>
            <a:ext cx="2043626" cy="3633112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 flipV="1">
            <a:off x="3067446" y="3492843"/>
            <a:ext cx="2987365" cy="1251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44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桔牛手艺人预约记录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0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21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9393799" y="5355226"/>
            <a:ext cx="2566988" cy="39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9pPr>
          </a:lstStyle>
          <a:p>
            <a:pPr algn="ctr"/>
            <a:r>
              <a:rPr kumimoji="0" lang="zh-CN" altLang="en-US" sz="9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口碑首页专属优惠（券）</a:t>
            </a:r>
            <a:endParaRPr kumimoji="0" lang="en-US" altLang="zh-CN" sz="97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0" lang="zh-CN" altLang="en-US" sz="9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口碑首页大牌抢购（商品秒杀）</a:t>
            </a:r>
          </a:p>
        </p:txBody>
      </p:sp>
      <p:pic>
        <p:nvPicPr>
          <p:cNvPr id="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013" y="6152458"/>
            <a:ext cx="4013200" cy="367030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70552" y="970914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门店收到短信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---------------------&gt;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门店处理预约信息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27" y="1785535"/>
            <a:ext cx="1745249" cy="31026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46" y="2079559"/>
            <a:ext cx="6487246" cy="26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桔牛手艺人预约记录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0" name="组合 12"/>
          <p:cNvGrpSpPr/>
          <p:nvPr/>
        </p:nvGrpSpPr>
        <p:grpSpPr>
          <a:xfrm>
            <a:off x="-3784" y="324997"/>
            <a:ext cx="850628" cy="432000"/>
            <a:chOff x="603008" y="285734"/>
            <a:chExt cx="850628" cy="432000"/>
          </a:xfrm>
        </p:grpSpPr>
        <p:cxnSp>
          <p:nvCxnSpPr>
            <p:cNvPr id="21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 dirty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标题 1"/>
            <p:cNvSpPr txBox="1">
              <a:spLocks/>
            </p:cNvSpPr>
            <p:nvPr/>
          </p:nvSpPr>
          <p:spPr>
            <a:xfrm>
              <a:off x="985359" y="313311"/>
              <a:ext cx="468277" cy="375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9393799" y="5355226"/>
            <a:ext cx="2566988" cy="39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9pPr>
          </a:lstStyle>
          <a:p>
            <a:pPr algn="ctr"/>
            <a:r>
              <a:rPr kumimoji="0" lang="zh-CN" altLang="en-US" sz="9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口碑首页专属优惠（券）</a:t>
            </a:r>
            <a:endParaRPr kumimoji="0" lang="en-US" altLang="zh-CN" sz="97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0" lang="zh-CN" altLang="en-US" sz="9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口碑首页大牌抢购（商品秒杀）</a:t>
            </a:r>
          </a:p>
        </p:txBody>
      </p:sp>
      <p:pic>
        <p:nvPicPr>
          <p:cNvPr id="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013" y="6152458"/>
            <a:ext cx="4013200" cy="367030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56987" y="1014128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      预约成功     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-------------&gt;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     顾客收到短信提醒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4" y="1785535"/>
            <a:ext cx="6375245" cy="301959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545" y="1527951"/>
            <a:ext cx="1827130" cy="32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>
            <a:spLocks noChangeAspect="1"/>
          </p:cNvSpPr>
          <p:nvPr/>
        </p:nvSpPr>
        <p:spPr>
          <a:xfrm rot="5400000">
            <a:off x="390762" y="32499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/>
            <a:endParaRPr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423470" y="381804"/>
            <a:ext cx="357190" cy="28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156">
              <a:spcBef>
                <a:spcPct val="0"/>
              </a:spcBef>
              <a:defRPr/>
            </a:pP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6"/>
          <p:cNvCxnSpPr/>
          <p:nvPr/>
        </p:nvCxnSpPr>
        <p:spPr>
          <a:xfrm rot="10800000" flipH="1" flipV="1">
            <a:off x="-3784" y="534835"/>
            <a:ext cx="540000" cy="1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46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桔牛 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X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 客服技术全程支持 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7145" y="2701637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客服电话： </a:t>
            </a:r>
            <a:r>
              <a:rPr lang="is-IS" altLang="zh-CN" b="1" dirty="0" smtClean="0"/>
              <a:t>010-8044 </a:t>
            </a:r>
            <a:r>
              <a:rPr lang="is-IS" altLang="zh-CN" b="1" dirty="0"/>
              <a:t>1899</a:t>
            </a:r>
            <a:endParaRPr kumimoji="1"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350818" y="1435985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   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钉钉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48" y="2020760"/>
            <a:ext cx="2229252" cy="22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2097" y="959005"/>
            <a:ext cx="75905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桔牛携手服务商</a:t>
            </a:r>
            <a:endParaRPr kumimoji="1" lang="en-US" altLang="zh-CN" sz="2800" dirty="0" smtClean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r>
              <a:rPr kumimoji="1" lang="zh-CN" altLang="en-US" sz="2800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我们共同为商家创造价值，为自己创造利润！</a:t>
            </a:r>
            <a:endParaRPr kumimoji="1" lang="en-US" altLang="zh-CN" sz="2800" dirty="0" smtClean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r>
              <a:rPr kumimoji="1" lang="zh-CN" altLang="en-US" sz="2800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用桔牛，生意牛！</a:t>
            </a:r>
            <a:endParaRPr kumimoji="1" lang="zh-CN" altLang="en-US" sz="2800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订购 桔牛手艺人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3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0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8191" y="120459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3470" y="117859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服务市场 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-&gt; 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搜索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-&gt; 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桔牛手艺人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-&gt;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订购成功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0" y="1782886"/>
            <a:ext cx="8346831" cy="29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桔牛手艺人  上架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3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0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8191" y="120459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1648" y="980901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   服务市场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-&gt; 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我的服务       </a:t>
            </a:r>
            <a:r>
              <a:rPr kumimoji="1" lang="en-US" altLang="zh-CN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-&gt; 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上架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9" y="1547926"/>
            <a:ext cx="5839555" cy="34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设置门店手艺人管理员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新建权限角色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1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3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0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8191" y="120459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" y="1619572"/>
            <a:ext cx="1988327" cy="3536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0" y="1619572"/>
            <a:ext cx="1981219" cy="35239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89" y="1619572"/>
            <a:ext cx="1988327" cy="3536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16" y="1632214"/>
            <a:ext cx="1981219" cy="35239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312076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39007" y="2183127"/>
            <a:ext cx="536215" cy="32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04761" y="1632214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525483" y="1946778"/>
            <a:ext cx="634734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66215" y="940463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目的：新建手艺人管理员这个角色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0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设置门店手艺人管理员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新建权限角色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2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3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0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8191" y="120459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17" y="1332854"/>
            <a:ext cx="2142417" cy="38106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69" y="1332854"/>
            <a:ext cx="2142417" cy="381064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394129" y="3157452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815779" y="3537161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966847" y="1332854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66215" y="796031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目的：新建手艺人管理员这个角色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2395"/>
            <a:ext cx="2143747" cy="38111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0109" y="3300811"/>
            <a:ext cx="536215" cy="1503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36826" y="3237947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8"/>
          <p:cNvSpPr txBox="1">
            <a:spLocks/>
          </p:cNvSpPr>
          <p:nvPr/>
        </p:nvSpPr>
        <p:spPr>
          <a:xfrm>
            <a:off x="961648" y="284744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设置门店手艺人管理员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新建门店管理员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3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0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8191" y="120459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99" y="1727141"/>
            <a:ext cx="1920482" cy="34158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81" y="1727141"/>
            <a:ext cx="1920482" cy="34158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63" y="1727600"/>
            <a:ext cx="1920224" cy="34154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17" y="1727600"/>
            <a:ext cx="1920483" cy="34158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288" y="1619572"/>
            <a:ext cx="1981219" cy="352392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83404" y="1986362"/>
            <a:ext cx="536215" cy="291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38299" y="3363132"/>
            <a:ext cx="536215" cy="254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04934" y="2065150"/>
            <a:ext cx="536215" cy="2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3585" y="749373"/>
            <a:ext cx="797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目的：设置每家门店的手艺人管理员</a:t>
            </a:r>
            <a:endParaRPr kumimoji="1" lang="en-US" altLang="zh-CN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重点：账号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为</a:t>
            </a: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商家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主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账号</a:t>
            </a:r>
            <a:r>
              <a:rPr kumimoji="1" lang="en-US" altLang="zh-CN" b="1" dirty="0" smtClean="0">
                <a:latin typeface="SimHei" charset="-122"/>
                <a:ea typeface="SimHei" charset="-122"/>
                <a:cs typeface="SimHei" charset="-122"/>
              </a:rPr>
              <a:t>+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后缀，如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lang="zh-CN" altLang="en-US" b="1" dirty="0"/>
              <a:t>命名规则：需要按“门店简称”命名</a:t>
            </a:r>
            <a:r>
              <a:rPr lang="zh-CN" altLang="en-US" b="1" dirty="0" smtClean="0"/>
              <a:t>，</a:t>
            </a:r>
            <a:endParaRPr lang="en-US" altLang="zh-CN" b="1" dirty="0" smtClean="0"/>
          </a:p>
          <a:p>
            <a:r>
              <a:rPr lang="zh-CN" altLang="en-US" b="1" dirty="0" smtClean="0"/>
              <a:t>如</a:t>
            </a:r>
            <a:r>
              <a:rPr lang="zh-CN" altLang="en-US" b="1" dirty="0"/>
              <a:t>“京世沙龙（成山店）”需命名为：“京世支付宝账号</a:t>
            </a:r>
            <a:r>
              <a:rPr lang="en-US" altLang="zh-CN" b="1" dirty="0"/>
              <a:t>#</a:t>
            </a:r>
            <a:r>
              <a:rPr lang="en-US" altLang="zh-CN" b="1" dirty="0" err="1"/>
              <a:t>chengshan</a:t>
            </a:r>
            <a:r>
              <a:rPr lang="zh-CN" altLang="en-US" b="1" dirty="0"/>
              <a:t>”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3920921" y="2571750"/>
            <a:ext cx="536215" cy="2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06510" y="1364105"/>
            <a:ext cx="410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需要总部将门店账号信息给到各门店，并请各门店管理员下载口碑掌柜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858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74172" y="1808284"/>
            <a:ext cx="5985163" cy="101697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以下动作由门店管理员完成，或总部代完成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277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8"/>
          <p:cNvSpPr txBox="1">
            <a:spLocks/>
          </p:cNvSpPr>
          <p:nvPr/>
        </p:nvSpPr>
        <p:spPr>
          <a:xfrm>
            <a:off x="961648" y="258532"/>
            <a:ext cx="5717398" cy="498465"/>
          </a:xfrm>
          <a:prstGeom prst="rect">
            <a:avLst/>
          </a:prstGeom>
          <a:noFill/>
          <a:ln>
            <a:noFill/>
          </a:ln>
        </p:spPr>
        <p:txBody>
          <a:bodyPr lIns="91368" tIns="91368" rIns="91368" bIns="913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门店管理员激活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3" name="组合 12"/>
          <p:cNvGrpSpPr/>
          <p:nvPr/>
        </p:nvGrpSpPr>
        <p:grpSpPr>
          <a:xfrm>
            <a:off x="-3784" y="324997"/>
            <a:ext cx="826546" cy="432000"/>
            <a:chOff x="603008" y="285734"/>
            <a:chExt cx="826546" cy="432000"/>
          </a:xfrm>
        </p:grpSpPr>
        <p:cxnSp>
          <p:nvCxnSpPr>
            <p:cNvPr id="90" name="直接连接符 6"/>
            <p:cNvCxnSpPr/>
            <p:nvPr/>
          </p:nvCxnSpPr>
          <p:spPr>
            <a:xfrm rot="10800000" flipH="1" flipV="1">
              <a:off x="603008" y="491756"/>
              <a:ext cx="5400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 rot="5400000">
              <a:off x="997554" y="285734"/>
              <a:ext cx="432000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/>
              <a:endParaRPr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标题 1"/>
            <p:cNvSpPr txBox="1">
              <a:spLocks/>
            </p:cNvSpPr>
            <p:nvPr/>
          </p:nvSpPr>
          <p:spPr>
            <a:xfrm>
              <a:off x="1030262" y="342541"/>
              <a:ext cx="357190" cy="285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457156">
                <a:spcBef>
                  <a:spcPct val="0"/>
                </a:spcBef>
                <a:defRPr/>
              </a:pPr>
              <a:r>
                <a:rPr lang="en-US" altLang="zh-CN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8191" y="12045950"/>
            <a:ext cx="2748261" cy="10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141" y="11894004"/>
            <a:ext cx="3321050" cy="1400443"/>
          </a:xfrm>
          <a:prstGeom prst="rect">
            <a:avLst/>
          </a:prstGeom>
        </p:spPr>
      </p:pic>
      <p:pic>
        <p:nvPicPr>
          <p:cNvPr id="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341" y="57438"/>
            <a:ext cx="1030598" cy="41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47" y="459"/>
            <a:ext cx="1245394" cy="5251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" y="1371599"/>
            <a:ext cx="2120892" cy="37723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36" y="1371598"/>
            <a:ext cx="2120634" cy="37719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1" y="1371599"/>
            <a:ext cx="2120634" cy="3771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05" y="1371597"/>
            <a:ext cx="2120893" cy="37723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54717" y="4670800"/>
            <a:ext cx="536215" cy="47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820693" y="4254285"/>
            <a:ext cx="883402" cy="289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82340" y="1836549"/>
            <a:ext cx="1045762" cy="281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115" y="86735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目的：门店的手艺人管理员激活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82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sharepoint/v3/field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42314</TotalTime>
  <Words>451</Words>
  <Application>Microsoft Office PowerPoint</Application>
  <PresentationFormat>全屏显示(16:9)</PresentationFormat>
  <Paragraphs>86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HanziPen SC</vt:lpstr>
      <vt:lpstr>Helvetica Light</vt:lpstr>
      <vt:lpstr>Titillium Web</vt:lpstr>
      <vt:lpstr>SimHei</vt:lpstr>
      <vt:lpstr>宋体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杰歌</cp:lastModifiedBy>
  <cp:revision>1222</cp:revision>
  <cp:lastPrinted>2017-01-24T07:14:52Z</cp:lastPrinted>
  <dcterms:created xsi:type="dcterms:W3CDTF">2010-04-12T23:12:02Z</dcterms:created>
  <dcterms:modified xsi:type="dcterms:W3CDTF">2018-01-10T06:52:41Z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